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97" r:id="rId1"/>
  </p:sldMasterIdLst>
  <p:notesMasterIdLst>
    <p:notesMasterId r:id="rId23"/>
  </p:notesMasterIdLst>
  <p:sldIdLst>
    <p:sldId id="322" r:id="rId2"/>
    <p:sldId id="450" r:id="rId3"/>
    <p:sldId id="451" r:id="rId4"/>
    <p:sldId id="446" r:id="rId5"/>
    <p:sldId id="447" r:id="rId6"/>
    <p:sldId id="380" r:id="rId7"/>
    <p:sldId id="353" r:id="rId8"/>
    <p:sldId id="414" r:id="rId9"/>
    <p:sldId id="452" r:id="rId10"/>
    <p:sldId id="448" r:id="rId11"/>
    <p:sldId id="419" r:id="rId12"/>
    <p:sldId id="351" r:id="rId13"/>
    <p:sldId id="449" r:id="rId14"/>
    <p:sldId id="453" r:id="rId15"/>
    <p:sldId id="429" r:id="rId16"/>
    <p:sldId id="435" r:id="rId17"/>
    <p:sldId id="415" r:id="rId18"/>
    <p:sldId id="416" r:id="rId19"/>
    <p:sldId id="313" r:id="rId20"/>
    <p:sldId id="317" r:id="rId21"/>
    <p:sldId id="42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3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948"/>
    <a:srgbClr val="E37438"/>
    <a:srgbClr val="C45D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5" autoAdjust="0"/>
    <p:restoredTop sz="85266" autoAdjust="0"/>
  </p:normalViewPr>
  <p:slideViewPr>
    <p:cSldViewPr snapToGrid="0">
      <p:cViewPr>
        <p:scale>
          <a:sx n="108" d="100"/>
          <a:sy n="108" d="100"/>
        </p:scale>
        <p:origin x="1224" y="144"/>
      </p:cViewPr>
      <p:guideLst>
        <p:guide pos="2880"/>
        <p:guide orient="horz" pos="37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6D058-5F7C-D64A-8732-EFF51E4904C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37B7B-5817-874C-A0B6-16848ECA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www.nasa.gov</a:t>
            </a:r>
            <a:r>
              <a:rPr lang="en-US" dirty="0"/>
              <a:t>/press-release/2020-tied-for-warmest-year-on-record-nasa-analysis-shows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62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Levi, T.,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Keesing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Oggenfuss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Ostfeld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2015. Accelerated phenology of blacklegged ticks under climate warming. Philosophical Transactions of the Royal Society B: Biological Sciences 370, 20130556.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60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Knutson, T., Kopp, R.E.,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J.P., Kunkel, K.E.,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A.N., Mears, C., Sweet, W.V., Taylor, P.C.,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M.F., 2017. Our globally changing climate. In: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D.W. Fahey, K.A. Hibbard,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Dokken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(Editors), Climate Science Special Report: Fourth National Climate Assessment, Volume I. U.S. Global Change Research Program, Washington, DC, USA, pp. 35–72.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87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Knutson, T., Kopp, R.E.,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J.P., Kunkel, K.E.,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LeGrande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A.N., Mears, C., Sweet, W.V., Taylor, P.C.,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M.F., 2017. Our globally changing climate. In: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D.W. Fahey, K.A. Hibbard, D.J.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Dokken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(Editors), Climate Science Special Report: Fourth National Climate Assessment, Volume I. U.S. Global Change Research Program, Washington, DC, USA, pp. 35–72.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22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http://</a:t>
            </a:r>
            <a:r>
              <a:rPr lang="en-US" sz="1200" dirty="0" err="1">
                <a:solidFill>
                  <a:schemeClr val="bg1"/>
                </a:solidFill>
              </a:rPr>
              <a:t>psiee.psu.edu</a:t>
            </a:r>
            <a:r>
              <a:rPr lang="en-US" sz="1200" dirty="0">
                <a:solidFill>
                  <a:schemeClr val="bg1"/>
                </a:solidFill>
              </a:rPr>
              <a:t>/climate-impacts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8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Kunkel, K.E., Stevens, L.E., Stevens, S.E., Sun, L., Janssen, E.,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Rennells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DeGaetano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A., Dobson, J.G., 2013. Regional Climate Trends and Scenarios for the U.S. National Climate Assessment, Part 1. Climate of the Northeast U.S., NOAA Technical Report NESDIS 142-1. U.S. Department of Commerce, Washington, D.C., 79 pp.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10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www.noaa.gov</a:t>
            </a:r>
            <a:r>
              <a:rPr lang="en-US" dirty="0"/>
              <a:t>/news/2020-was-earth-s-2nd-hottest-year-just-behind-2016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24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www.columbia.edu</a:t>
            </a:r>
            <a:r>
              <a:rPr lang="en-US" dirty="0"/>
              <a:t>/~mhs119/</a:t>
            </a:r>
            <a:r>
              <a:rPr lang="en-US" dirty="0" err="1"/>
              <a:t>SeaLevel</a:t>
            </a:r>
            <a:r>
              <a:rPr lang="en-US" dirty="0"/>
              <a:t>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62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Fahey, D.W., Doherty, 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Sweet, W.,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2018. Our changing climate. In: D.R.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Reidmiller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C.W. Avery, D.R. Easterling, K.E. Kunkel, K.L.M. Lewis,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 (Editors), Impacts, Risks, and Adaptation in the United States: Fourth National Climate Assessment. US Global Change Research Program, Washington, DC, USA, pp. 72–144.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Hayhoe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Wuebbles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D.J., Easterling, D.R., Fahey, D.W., Doherty, S.,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Kossin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J., Sweet, W.,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Wehner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M., 2018. Our changing climate. In: D.R.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Reidmiller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C.W. Avery, D.R. Easterling, K.E. Kunkel, K.L.M. Lewis, T.K.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Maycock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B.C. Stewart (Editors), Impacts, Risks, and Adaptation in the United States: Fourth National Climate Assessment. US Global Change Research Program, Washington, DC, USA, pp. 72–144.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04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Feng, S., Hu, Q., 2007. Changes in winter snowfall/precipitation ratio in the contiguous United States. Journal of Geophysical Research: Atmospheres 112,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10.1029/2007jd008397.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24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-290513"/>
            <a:r>
              <a:rPr lang="en-US" sz="1200" dirty="0"/>
              <a:t>Walsh, J., </a:t>
            </a:r>
            <a:r>
              <a:rPr lang="en-US" sz="1200" dirty="0" err="1"/>
              <a:t>Wuebbles</a:t>
            </a:r>
            <a:r>
              <a:rPr lang="en-US" sz="1200" dirty="0"/>
              <a:t>, D., </a:t>
            </a:r>
            <a:r>
              <a:rPr lang="en-US" sz="1200" dirty="0" err="1"/>
              <a:t>Hayhoe</a:t>
            </a:r>
            <a:r>
              <a:rPr lang="en-US" sz="1200" dirty="0"/>
              <a:t>, K., </a:t>
            </a:r>
            <a:r>
              <a:rPr lang="en-US" sz="1200" dirty="0" err="1"/>
              <a:t>Kossin</a:t>
            </a:r>
            <a:r>
              <a:rPr lang="en-US" sz="1200" dirty="0"/>
              <a:t>, J., Kunkel, K., Stephens, G., Thorne, P., </a:t>
            </a:r>
            <a:r>
              <a:rPr lang="en-US" sz="1200" dirty="0" err="1"/>
              <a:t>Vose</a:t>
            </a:r>
            <a:r>
              <a:rPr lang="en-US" sz="1200" dirty="0"/>
              <a:t>, R., </a:t>
            </a:r>
            <a:r>
              <a:rPr lang="en-US" sz="1200" dirty="0" err="1"/>
              <a:t>Wehner</a:t>
            </a:r>
            <a:r>
              <a:rPr lang="en-US" sz="1200" dirty="0"/>
              <a:t>, M., Willis, J., Anderson, D., </a:t>
            </a:r>
            <a:r>
              <a:rPr lang="en-US" sz="1200" dirty="0" err="1"/>
              <a:t>Doney</a:t>
            </a:r>
            <a:r>
              <a:rPr lang="en-US" sz="1200" dirty="0"/>
              <a:t>, S., Feely, R., </a:t>
            </a:r>
            <a:r>
              <a:rPr lang="en-US" sz="1200" dirty="0" err="1"/>
              <a:t>Hennon</a:t>
            </a:r>
            <a:r>
              <a:rPr lang="en-US" sz="1200" dirty="0"/>
              <a:t>, P., </a:t>
            </a:r>
            <a:r>
              <a:rPr lang="en-US" sz="1200" dirty="0" err="1"/>
              <a:t>Kharin</a:t>
            </a:r>
            <a:r>
              <a:rPr lang="en-US" sz="1200" dirty="0"/>
              <a:t>, V., Knutson, T., </a:t>
            </a:r>
            <a:r>
              <a:rPr lang="en-US" sz="1200" dirty="0" err="1"/>
              <a:t>Landerer</a:t>
            </a:r>
            <a:r>
              <a:rPr lang="en-US" sz="1200" dirty="0"/>
              <a:t>, F., </a:t>
            </a:r>
            <a:r>
              <a:rPr lang="en-US" sz="1200" dirty="0" err="1"/>
              <a:t>Lenton</a:t>
            </a:r>
            <a:r>
              <a:rPr lang="en-US" sz="1200" dirty="0"/>
              <a:t>, T., Kennedy, J., Somerville, R., 2014. Chapter 2: Our Changing Climate. In: J.M. </a:t>
            </a:r>
            <a:r>
              <a:rPr lang="en-US" sz="1200" dirty="0" err="1"/>
              <a:t>Melillo</a:t>
            </a:r>
            <a:r>
              <a:rPr lang="en-US" sz="1200" dirty="0"/>
              <a:t>, T.C. Richmond, G.W. </a:t>
            </a:r>
            <a:r>
              <a:rPr lang="en-US" sz="1200" dirty="0" err="1"/>
              <a:t>Yohe</a:t>
            </a:r>
            <a:r>
              <a:rPr lang="en-US" sz="1200" dirty="0"/>
              <a:t> (Editors), Climate Change Impacts in the United States: The Third National Climate Assessment. U.S. Global Change Research Program, pp. 19-67.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73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www.epa.gov</a:t>
            </a:r>
            <a:r>
              <a:rPr lang="en-US" dirty="0"/>
              <a:t>/climate-indicators/climate-change-indicators-coastal-flooding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04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www.climate.gov</a:t>
            </a:r>
            <a:r>
              <a:rPr lang="en-US" dirty="0"/>
              <a:t>/news-features/understanding-climate/understanding-climate-</a:t>
            </a:r>
            <a:r>
              <a:rPr lang="en-US" dirty="0" err="1"/>
              <a:t>billy</a:t>
            </a:r>
            <a:r>
              <a:rPr lang="en-US" dirty="0"/>
              <a:t>-sweet-and-john-</a:t>
            </a:r>
            <a:r>
              <a:rPr lang="en-US" dirty="0" err="1"/>
              <a:t>marra</a:t>
            </a:r>
            <a:r>
              <a:rPr lang="en-US" dirty="0"/>
              <a:t>-explain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37B7B-5817-874C-A0B6-16848ECA1A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0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0D613-13EC-1942-BF34-CCF4A2771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9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2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0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8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1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8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3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9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6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D76E0-F2CD-1343-B8EE-6CEFFB765EC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0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bg1"/>
            </a:gs>
            <a:gs pos="100000">
              <a:srgbClr val="000000"/>
            </a:gs>
            <a:gs pos="97000">
              <a:schemeClr val="tx2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D76E0-F2CD-1343-B8EE-6CEFFB765EC5}" type="datetimeFigureOut">
              <a:rPr lang="en-US" smtClean="0"/>
              <a:t>1/15/21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64375-9228-974E-92EB-72F81087F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0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8" r:id="rId1"/>
    <p:sldLayoutId id="2147485099" r:id="rId2"/>
    <p:sldLayoutId id="2147485100" r:id="rId3"/>
    <p:sldLayoutId id="2147485101" r:id="rId4"/>
    <p:sldLayoutId id="2147485102" r:id="rId5"/>
    <p:sldLayoutId id="2147485103" r:id="rId6"/>
    <p:sldLayoutId id="2147485104" r:id="rId7"/>
    <p:sldLayoutId id="2147485105" r:id="rId8"/>
    <p:sldLayoutId id="2147485106" r:id="rId9"/>
    <p:sldLayoutId id="2147485107" r:id="rId10"/>
    <p:sldLayoutId id="21474851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9064" y="615344"/>
            <a:ext cx="6685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Climate Change in the Mid-Atlantic Region</a:t>
            </a:r>
            <a:endParaRPr lang="en-US" sz="4800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23899" y="2509358"/>
            <a:ext cx="7696201" cy="18392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/>
              <a:t>Raymond Najjar</a:t>
            </a:r>
          </a:p>
          <a:p>
            <a:pPr marL="0" indent="0" algn="ctr">
              <a:buNone/>
            </a:pPr>
            <a:r>
              <a:rPr lang="en-US" sz="2400" dirty="0"/>
              <a:t>Professor of Oceanography</a:t>
            </a:r>
          </a:p>
          <a:p>
            <a:pPr marL="0" indent="0" algn="ctr">
              <a:buNone/>
            </a:pPr>
            <a:r>
              <a:rPr lang="en-US" sz="2400" dirty="0"/>
              <a:t>Department of Meteorology and Atmospheric Science</a:t>
            </a:r>
          </a:p>
          <a:p>
            <a:pPr marL="0" indent="0" algn="ctr">
              <a:buNone/>
            </a:pPr>
            <a:r>
              <a:rPr lang="en-US" sz="2400" dirty="0"/>
              <a:t>The Pennsylvania State University</a:t>
            </a:r>
          </a:p>
          <a:p>
            <a:pPr marL="0" indent="0" algn="ctr">
              <a:buNone/>
            </a:pPr>
            <a:r>
              <a:rPr lang="en-US" sz="2400" dirty="0"/>
              <a:t>rgn1@psu.edu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716" y="4547742"/>
            <a:ext cx="8734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Mid-Atlantic Partnership Conference</a:t>
            </a:r>
          </a:p>
          <a:p>
            <a:pPr algn="ctr"/>
            <a:r>
              <a:rPr lang="en-US" sz="2800" dirty="0"/>
              <a:t>January 15, 2021</a:t>
            </a:r>
          </a:p>
        </p:txBody>
      </p:sp>
      <p:pic>
        <p:nvPicPr>
          <p:cNvPr id="7" name="Picture 4" descr="ttp://onwardstate.com/wp-content/uploads/2014/11/65">
            <a:extLst>
              <a:ext uri="{FF2B5EF4-FFF2-40B4-BE49-F238E27FC236}">
                <a16:creationId xmlns:a16="http://schemas.microsoft.com/office/drawing/2014/main" id="{336234EF-D73F-A348-88C9-FD9AD8C52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3319" y="4967863"/>
            <a:ext cx="1722417" cy="169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d-Atlantic Public Health Partnership">
            <a:extLst>
              <a:ext uri="{FF2B5EF4-FFF2-40B4-BE49-F238E27FC236}">
                <a16:creationId xmlns:a16="http://schemas.microsoft.com/office/drawing/2014/main" id="{A5E7939E-D671-5B42-8894-2710347C8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04" y="4849586"/>
            <a:ext cx="193167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704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8D06A9-BD36-6147-A271-6E59A2A87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108" y="1240698"/>
            <a:ext cx="3415818" cy="1363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760951-1343-0A40-A086-91AC12297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96" y="2813415"/>
            <a:ext cx="3412671" cy="1567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A0C1C-D4E7-BC46-867A-013A22B94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721" y="4571870"/>
            <a:ext cx="3413699" cy="1764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E24E4F-E5AA-0F41-AE66-176312E82919}"/>
              </a:ext>
            </a:extLst>
          </p:cNvPr>
          <p:cNvSpPr txBox="1"/>
          <p:nvPr/>
        </p:nvSpPr>
        <p:spPr>
          <a:xfrm>
            <a:off x="212272" y="166020"/>
            <a:ext cx="8505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Mid-Atlantic Region has followed or exceeded the global warming trend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025103-8D93-6242-A7CC-5FB909A045A5}"/>
              </a:ext>
            </a:extLst>
          </p:cNvPr>
          <p:cNvSpPr txBox="1"/>
          <p:nvPr/>
        </p:nvSpPr>
        <p:spPr>
          <a:xfrm>
            <a:off x="5349240" y="188976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1990–2020 trends (</a:t>
            </a:r>
            <a:r>
              <a:rPr lang="en-US" sz="2800" baseline="30000" dirty="0" err="1"/>
              <a:t>o</a:t>
            </a:r>
            <a:r>
              <a:rPr lang="en-US" sz="2800" dirty="0" err="1"/>
              <a:t>F</a:t>
            </a:r>
            <a:r>
              <a:rPr lang="en-US" sz="2800" dirty="0"/>
              <a:t> per decade)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34DDE9E-DDD2-9847-819F-7CB0D7440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722132"/>
              </p:ext>
            </p:extLst>
          </p:nvPr>
        </p:nvGraphicFramePr>
        <p:xfrm>
          <a:off x="5745480" y="2951480"/>
          <a:ext cx="2240280" cy="2072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2792799131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val="4103908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Globe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156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877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093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0.7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6891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ED279FA-8A26-FE42-8DD9-BD4C79124D01}"/>
              </a:ext>
            </a:extLst>
          </p:cNvPr>
          <p:cNvSpPr txBox="1"/>
          <p:nvPr/>
        </p:nvSpPr>
        <p:spPr>
          <a:xfrm>
            <a:off x="3218882" y="1242574"/>
            <a:ext cx="498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0ECCDD-0961-1940-94CA-8FA6DFF2B1BB}"/>
              </a:ext>
            </a:extLst>
          </p:cNvPr>
          <p:cNvSpPr txBox="1"/>
          <p:nvPr/>
        </p:nvSpPr>
        <p:spPr>
          <a:xfrm>
            <a:off x="3249362" y="2925596"/>
            <a:ext cx="636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B39322-C336-6742-93B3-E17128DF352A}"/>
              </a:ext>
            </a:extLst>
          </p:cNvPr>
          <p:cNvSpPr txBox="1"/>
          <p:nvPr/>
        </p:nvSpPr>
        <p:spPr>
          <a:xfrm>
            <a:off x="3325562" y="4645257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700D58-EED5-334F-96B2-B06D7DAFEFFF}"/>
              </a:ext>
            </a:extLst>
          </p:cNvPr>
          <p:cNvSpPr txBox="1"/>
          <p:nvPr/>
        </p:nvSpPr>
        <p:spPr>
          <a:xfrm>
            <a:off x="1237682" y="6321657"/>
            <a:ext cx="4224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1900           1940           1980           2020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1382C-1CCE-5B4E-9CF4-6422C9986005}"/>
              </a:ext>
            </a:extLst>
          </p:cNvPr>
          <p:cNvSpPr txBox="1"/>
          <p:nvPr/>
        </p:nvSpPr>
        <p:spPr>
          <a:xfrm rot="16200000">
            <a:off x="-124491" y="3372517"/>
            <a:ext cx="1992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Temperature (</a:t>
            </a:r>
            <a:r>
              <a:rPr lang="en-US" sz="2000" baseline="30000" dirty="0" err="1"/>
              <a:t>o</a:t>
            </a:r>
            <a:r>
              <a:rPr lang="en-US" sz="2000" dirty="0" err="1"/>
              <a:t>F</a:t>
            </a:r>
            <a:r>
              <a:rPr lang="en-US" sz="2000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528E38-C492-1642-AD33-3BACEC6F304E}"/>
              </a:ext>
            </a:extLst>
          </p:cNvPr>
          <p:cNvSpPr txBox="1"/>
          <p:nvPr/>
        </p:nvSpPr>
        <p:spPr>
          <a:xfrm>
            <a:off x="1207202" y="239250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01282A-C0C3-2E49-81E2-5B3794AFDF33}"/>
              </a:ext>
            </a:extLst>
          </p:cNvPr>
          <p:cNvSpPr txBox="1"/>
          <p:nvPr/>
        </p:nvSpPr>
        <p:spPr>
          <a:xfrm>
            <a:off x="1168410" y="609444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CA6776-8A07-9047-B538-0D32769FBA1B}"/>
              </a:ext>
            </a:extLst>
          </p:cNvPr>
          <p:cNvSpPr txBox="1"/>
          <p:nvPr/>
        </p:nvSpPr>
        <p:spPr>
          <a:xfrm>
            <a:off x="1221058" y="1442079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7949C9-E637-A348-90C0-9F48D7E5BD3A}"/>
              </a:ext>
            </a:extLst>
          </p:cNvPr>
          <p:cNvSpPr txBox="1"/>
          <p:nvPr/>
        </p:nvSpPr>
        <p:spPr>
          <a:xfrm>
            <a:off x="1182264" y="416311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E95C73-5914-5B46-BC27-38AE96C89822}"/>
              </a:ext>
            </a:extLst>
          </p:cNvPr>
          <p:cNvSpPr txBox="1"/>
          <p:nvPr/>
        </p:nvSpPr>
        <p:spPr>
          <a:xfrm>
            <a:off x="1185035" y="515510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5EE8D9-CB21-264E-85EF-B087784ABE37}"/>
              </a:ext>
            </a:extLst>
          </p:cNvPr>
          <p:cNvSpPr txBox="1"/>
          <p:nvPr/>
        </p:nvSpPr>
        <p:spPr>
          <a:xfrm>
            <a:off x="1204432" y="322894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E26DDA-8216-3A42-8EDB-730170C053A8}"/>
              </a:ext>
            </a:extLst>
          </p:cNvPr>
          <p:cNvSpPr txBox="1"/>
          <p:nvPr/>
        </p:nvSpPr>
        <p:spPr>
          <a:xfrm>
            <a:off x="6424550" y="5981700"/>
            <a:ext cx="2208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NOAA Climate at a Glance</a:t>
            </a:r>
          </a:p>
        </p:txBody>
      </p:sp>
    </p:spTree>
    <p:extLst>
      <p:ext uri="{BB962C8B-B14F-4D97-AF65-F5344CB8AC3E}">
        <p14:creationId xmlns:p14="http://schemas.microsoft.com/office/powerpoint/2010/main" val="1136168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0000"/>
            </a:gs>
            <a:gs pos="96000">
              <a:schemeClr val="tx2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FBD9-006B-0141-A85B-E4A7EFA0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/>
              <a:t>The ratio of snow to total precipitation is mostly decreasing in the Northeast 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FAA10-CEE9-8348-B734-DCABC48A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32" y="1742801"/>
            <a:ext cx="4697562" cy="4577726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80B2C-1E2D-6C44-90C6-1A3081499AD6}"/>
              </a:ext>
            </a:extLst>
          </p:cNvPr>
          <p:cNvSpPr txBox="1"/>
          <p:nvPr/>
        </p:nvSpPr>
        <p:spPr>
          <a:xfrm>
            <a:off x="517585" y="2173857"/>
            <a:ext cx="2704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1949–2005 trend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9780A2-6801-1647-84BF-D01C2C679E1C}"/>
              </a:ext>
            </a:extLst>
          </p:cNvPr>
          <p:cNvSpPr/>
          <p:nvPr/>
        </p:nvSpPr>
        <p:spPr>
          <a:xfrm>
            <a:off x="603849" y="2794958"/>
            <a:ext cx="362309" cy="36230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FAB3B-CF90-2648-978F-E6AE3B351103}"/>
              </a:ext>
            </a:extLst>
          </p:cNvPr>
          <p:cNvSpPr/>
          <p:nvPr/>
        </p:nvSpPr>
        <p:spPr>
          <a:xfrm>
            <a:off x="586595" y="3429000"/>
            <a:ext cx="414068" cy="383875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A427B-9305-884E-8617-BBDE35FECB26}"/>
              </a:ext>
            </a:extLst>
          </p:cNvPr>
          <p:cNvSpPr txBox="1"/>
          <p:nvPr/>
        </p:nvSpPr>
        <p:spPr>
          <a:xfrm>
            <a:off x="1049547" y="2723072"/>
            <a:ext cx="178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Decreasing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418035-4CFD-604F-919C-2EFF3673AF81}"/>
              </a:ext>
            </a:extLst>
          </p:cNvPr>
          <p:cNvSpPr txBox="1"/>
          <p:nvPr/>
        </p:nvSpPr>
        <p:spPr>
          <a:xfrm>
            <a:off x="1081177" y="3375804"/>
            <a:ext cx="1665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Increasing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FF666E-3D72-D548-A0C5-D942E27A92B5}"/>
              </a:ext>
            </a:extLst>
          </p:cNvPr>
          <p:cNvSpPr txBox="1"/>
          <p:nvPr/>
        </p:nvSpPr>
        <p:spPr>
          <a:xfrm>
            <a:off x="327803" y="6245525"/>
            <a:ext cx="269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Feng and Hu (2007) </a:t>
            </a:r>
          </a:p>
        </p:txBody>
      </p:sp>
    </p:spTree>
    <p:extLst>
      <p:ext uri="{BB962C8B-B14F-4D97-AF65-F5344CB8AC3E}">
        <p14:creationId xmlns:p14="http://schemas.microsoft.com/office/powerpoint/2010/main" val="689432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17" y="211138"/>
            <a:ext cx="2836333" cy="1789112"/>
          </a:xfrm>
        </p:spPr>
        <p:txBody>
          <a:bodyPr>
            <a:normAutofit fontScale="90000"/>
          </a:bodyPr>
          <a:lstStyle/>
          <a:p>
            <a:r>
              <a:rPr lang="en-US" dirty="0"/>
              <a:t>Heavy precipitation</a:t>
            </a:r>
            <a:br>
              <a:rPr lang="en-US" dirty="0"/>
            </a:br>
            <a:r>
              <a:rPr lang="en-US" dirty="0"/>
              <a:t>is increasing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45" t="8092" r="10880" b="22676"/>
          <a:stretch/>
        </p:blipFill>
        <p:spPr>
          <a:xfrm>
            <a:off x="148166" y="2190750"/>
            <a:ext cx="7297822" cy="4487333"/>
          </a:xfrm>
        </p:spPr>
      </p:pic>
      <p:sp>
        <p:nvSpPr>
          <p:cNvPr id="6" name="TextBox 5"/>
          <p:cNvSpPr txBox="1"/>
          <p:nvPr/>
        </p:nvSpPr>
        <p:spPr>
          <a:xfrm>
            <a:off x="7180930" y="3267046"/>
            <a:ext cx="168197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Change in top 1% of rainiest days from 1958 to 2012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rcRect t="8753" b="8753"/>
          <a:stretch>
            <a:fillRect/>
          </a:stretch>
        </p:blipFill>
        <p:spPr>
          <a:xfrm>
            <a:off x="3079750" y="219074"/>
            <a:ext cx="5783151" cy="31805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34883" y="6309057"/>
            <a:ext cx="137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Walsh et al. </a:t>
            </a:r>
            <a:r>
              <a:rPr lang="en-US" sz="1200" dirty="0"/>
              <a:t>(2014)</a:t>
            </a:r>
          </a:p>
        </p:txBody>
      </p:sp>
      <p:sp>
        <p:nvSpPr>
          <p:cNvPr id="3" name="Rectangle 2"/>
          <p:cNvSpPr/>
          <p:nvPr/>
        </p:nvSpPr>
        <p:spPr>
          <a:xfrm>
            <a:off x="7113640" y="3143935"/>
            <a:ext cx="15953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Gustoflight.wordpress.com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8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70EC9C-4974-0047-87E7-3C8C24B27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891" y="1267204"/>
            <a:ext cx="6448390" cy="5305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D8ACD7-FC40-8643-B0EA-CBD8F5165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30" y="1261841"/>
            <a:ext cx="3111500" cy="1681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81A4A5-9675-F549-9F21-394C219A1CDE}"/>
              </a:ext>
            </a:extLst>
          </p:cNvPr>
          <p:cNvSpPr txBox="1"/>
          <p:nvPr/>
        </p:nvSpPr>
        <p:spPr>
          <a:xfrm>
            <a:off x="212272" y="195943"/>
            <a:ext cx="8343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Coastal flooding has dramatically increased in the Mid-Atlantic Region as a result of sea-level rise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1AC553-A361-1F40-B7EA-7A4FD54E04FE}"/>
              </a:ext>
            </a:extLst>
          </p:cNvPr>
          <p:cNvSpPr/>
          <p:nvPr/>
        </p:nvSpPr>
        <p:spPr>
          <a:xfrm>
            <a:off x="3239589" y="2917371"/>
            <a:ext cx="1663337" cy="313509"/>
          </a:xfrm>
          <a:prstGeom prst="rect">
            <a:avLst/>
          </a:prstGeom>
          <a:noFill/>
          <a:ln w="38100">
            <a:solidFill>
              <a:srgbClr val="E8594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B570C-CB68-AD41-89D9-8796075E6A2D}"/>
              </a:ext>
            </a:extLst>
          </p:cNvPr>
          <p:cNvSpPr/>
          <p:nvPr/>
        </p:nvSpPr>
        <p:spPr>
          <a:xfrm>
            <a:off x="3614057" y="3352800"/>
            <a:ext cx="1524000" cy="278674"/>
          </a:xfrm>
          <a:prstGeom prst="rect">
            <a:avLst/>
          </a:prstGeom>
          <a:noFill/>
          <a:ln w="38100">
            <a:solidFill>
              <a:srgbClr val="E8594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4D3E55-DAFF-0C4D-9FF1-5E529ED15F53}"/>
              </a:ext>
            </a:extLst>
          </p:cNvPr>
          <p:cNvSpPr/>
          <p:nvPr/>
        </p:nvSpPr>
        <p:spPr>
          <a:xfrm>
            <a:off x="3418114" y="4628606"/>
            <a:ext cx="1524000" cy="278674"/>
          </a:xfrm>
          <a:prstGeom prst="rect">
            <a:avLst/>
          </a:prstGeom>
          <a:noFill/>
          <a:ln w="38100">
            <a:solidFill>
              <a:srgbClr val="E8594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E27879-532E-C647-9C21-CA28B3765621}"/>
              </a:ext>
            </a:extLst>
          </p:cNvPr>
          <p:cNvSpPr/>
          <p:nvPr/>
        </p:nvSpPr>
        <p:spPr>
          <a:xfrm>
            <a:off x="7354388" y="4149634"/>
            <a:ext cx="1110343" cy="278674"/>
          </a:xfrm>
          <a:prstGeom prst="rect">
            <a:avLst/>
          </a:prstGeom>
          <a:noFill/>
          <a:ln w="38100">
            <a:solidFill>
              <a:srgbClr val="E8594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B4CBE2-0D11-A54E-8972-B4FD14FAEE79}"/>
              </a:ext>
            </a:extLst>
          </p:cNvPr>
          <p:cNvSpPr txBox="1"/>
          <p:nvPr/>
        </p:nvSpPr>
        <p:spPr>
          <a:xfrm>
            <a:off x="225631" y="6349835"/>
            <a:ext cx="128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EPA</a:t>
            </a:r>
          </a:p>
        </p:txBody>
      </p:sp>
    </p:spTree>
    <p:extLst>
      <p:ext uri="{BB962C8B-B14F-4D97-AF65-F5344CB8AC3E}">
        <p14:creationId xmlns:p14="http://schemas.microsoft.com/office/powerpoint/2010/main" val="399828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458B86-C219-AE44-9758-D81955753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323850"/>
            <a:ext cx="8636000" cy="6210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BADB4F-D9B5-604B-BA60-A01E4A4C3D8C}"/>
              </a:ext>
            </a:extLst>
          </p:cNvPr>
          <p:cNvSpPr/>
          <p:nvPr/>
        </p:nvSpPr>
        <p:spPr>
          <a:xfrm>
            <a:off x="132431" y="6488668"/>
            <a:ext cx="2798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 by Wanda Diane Cole</a:t>
            </a:r>
          </a:p>
        </p:txBody>
      </p:sp>
    </p:spTree>
    <p:extLst>
      <p:ext uri="{BB962C8B-B14F-4D97-AF65-F5344CB8AC3E}">
        <p14:creationId xmlns:p14="http://schemas.microsoft.com/office/powerpoint/2010/main" val="328007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E3A9DF-28BF-3F41-BFC0-42DB91DA3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2093075"/>
            <a:ext cx="7333488" cy="3828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FFEDC8-B158-DA41-9128-7643A89BB340}"/>
              </a:ext>
            </a:extLst>
          </p:cNvPr>
          <p:cNvSpPr txBox="1"/>
          <p:nvPr/>
        </p:nvSpPr>
        <p:spPr>
          <a:xfrm>
            <a:off x="234591" y="146304"/>
            <a:ext cx="86748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Millbrook, NY, warming has led to an earlier larval peak of the blacklegged (deer) tick, the major Lyme disease transmitter</a:t>
            </a:r>
          </a:p>
        </p:txBody>
      </p:sp>
      <p:pic>
        <p:nvPicPr>
          <p:cNvPr id="4098" name="Picture 2" descr="blacklegged female on skin no text.jpg">
            <a:extLst>
              <a:ext uri="{FF2B5EF4-FFF2-40B4-BE49-F238E27FC236}">
                <a16:creationId xmlns:a16="http://schemas.microsoft.com/office/drawing/2014/main" id="{FD0E7186-CE79-C649-8B10-89CB8E884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35" y="1326182"/>
            <a:ext cx="2803757" cy="210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09434C05-4458-F24E-A6C8-223D376F7F46}"/>
              </a:ext>
            </a:extLst>
          </p:cNvPr>
          <p:cNvSpPr/>
          <p:nvPr/>
        </p:nvSpPr>
        <p:spPr>
          <a:xfrm>
            <a:off x="420624" y="2414016"/>
            <a:ext cx="621792" cy="2340864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2839A8C5-F626-8247-8E39-A48D89A97BC1}"/>
              </a:ext>
            </a:extLst>
          </p:cNvPr>
          <p:cNvSpPr/>
          <p:nvPr/>
        </p:nvSpPr>
        <p:spPr>
          <a:xfrm rot="16200000">
            <a:off x="4504944" y="5126736"/>
            <a:ext cx="621792" cy="2340864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838C3-F533-2C45-8B5B-3374021845F4}"/>
              </a:ext>
            </a:extLst>
          </p:cNvPr>
          <p:cNvSpPr txBox="1"/>
          <p:nvPr/>
        </p:nvSpPr>
        <p:spPr>
          <a:xfrm>
            <a:off x="292608" y="4736592"/>
            <a:ext cx="1225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Earlier larval peak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5FE961-F44C-904E-889D-161F9AC8DF72}"/>
              </a:ext>
            </a:extLst>
          </p:cNvPr>
          <p:cNvSpPr txBox="1"/>
          <p:nvPr/>
        </p:nvSpPr>
        <p:spPr>
          <a:xfrm>
            <a:off x="6022848" y="605942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Warmer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A63560-DE2B-F04C-B473-5A861EC85346}"/>
              </a:ext>
            </a:extLst>
          </p:cNvPr>
          <p:cNvSpPr txBox="1"/>
          <p:nvPr/>
        </p:nvSpPr>
        <p:spPr>
          <a:xfrm>
            <a:off x="3255264" y="5596128"/>
            <a:ext cx="4126386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Cumulative degree days through August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782FF8-2269-4044-B78F-FFD31717FCB2}"/>
              </a:ext>
            </a:extLst>
          </p:cNvPr>
          <p:cNvSpPr txBox="1"/>
          <p:nvPr/>
        </p:nvSpPr>
        <p:spPr>
          <a:xfrm>
            <a:off x="201168" y="6291072"/>
            <a:ext cx="17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Levi et al. (2015)</a:t>
            </a:r>
          </a:p>
        </p:txBody>
      </p:sp>
    </p:spTree>
    <p:extLst>
      <p:ext uri="{BB962C8B-B14F-4D97-AF65-F5344CB8AC3E}">
        <p14:creationId xmlns:p14="http://schemas.microsoft.com/office/powerpoint/2010/main" val="2083839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8C888-2299-3D4D-8DB6-7027C0897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Future climate scenarios</a:t>
            </a:r>
          </a:p>
        </p:txBody>
      </p:sp>
    </p:spTree>
    <p:extLst>
      <p:ext uri="{BB962C8B-B14F-4D97-AF65-F5344CB8AC3E}">
        <p14:creationId xmlns:p14="http://schemas.microsoft.com/office/powerpoint/2010/main" val="123570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42150-3F26-E743-A62F-67C159B4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313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Three possible emissions futures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94215-84DB-174E-BFE8-A3FD67078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48" y="918857"/>
            <a:ext cx="6582217" cy="5317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526AF7-A657-B048-AD86-5B6D9421CDFF}"/>
              </a:ext>
            </a:extLst>
          </p:cNvPr>
          <p:cNvSpPr txBox="1"/>
          <p:nvPr/>
        </p:nvSpPr>
        <p:spPr>
          <a:xfrm>
            <a:off x="146304" y="6327648"/>
            <a:ext cx="580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Wuebbles</a:t>
            </a:r>
            <a:r>
              <a:rPr lang="en-US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881645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42150-3F26-E743-A62F-67C159B4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74638"/>
            <a:ext cx="8661862" cy="623137"/>
          </a:xfrm>
        </p:spPr>
        <p:txBody>
          <a:bodyPr>
            <a:normAutofit fontScale="90000"/>
          </a:bodyPr>
          <a:lstStyle/>
          <a:p>
            <a:r>
              <a:rPr lang="en-US" dirty="0"/>
              <a:t>… lead to very different climate futures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BF1CD-8756-1B4A-865C-38E371719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939108"/>
            <a:ext cx="6329934" cy="5355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A591E-5B3B-A449-8426-35C0261D29BA}"/>
              </a:ext>
            </a:extLst>
          </p:cNvPr>
          <p:cNvSpPr txBox="1"/>
          <p:nvPr/>
        </p:nvSpPr>
        <p:spPr>
          <a:xfrm>
            <a:off x="146304" y="6327648"/>
            <a:ext cx="580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Wuebbles</a:t>
            </a:r>
            <a:r>
              <a:rPr lang="en-US" dirty="0"/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492011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0800000">
            <a:off x="6286300" y="0"/>
            <a:ext cx="28577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>
                  <a:lumMod val="5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86300" y="586291"/>
            <a:ext cx="28577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Summers in Pennsylvania will feel like those of the Southeast US by mid-century if heat trapping emissions trends continue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15" t="-816" r="135" b="11571"/>
          <a:stretch/>
        </p:blipFill>
        <p:spPr>
          <a:xfrm>
            <a:off x="0" y="-66109"/>
            <a:ext cx="6286300" cy="6924109"/>
          </a:xfrm>
        </p:spPr>
      </p:pic>
      <p:sp>
        <p:nvSpPr>
          <p:cNvPr id="6" name="Rectangle 5"/>
          <p:cNvSpPr/>
          <p:nvPr/>
        </p:nvSpPr>
        <p:spPr>
          <a:xfrm>
            <a:off x="117650" y="6465581"/>
            <a:ext cx="2520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http://</a:t>
            </a:r>
            <a:r>
              <a:rPr lang="en-US" sz="1200" dirty="0" err="1">
                <a:solidFill>
                  <a:schemeClr val="bg1"/>
                </a:solidFill>
              </a:rPr>
              <a:t>psiee.psu.edu</a:t>
            </a:r>
            <a:r>
              <a:rPr lang="en-US" sz="1200" dirty="0">
                <a:solidFill>
                  <a:schemeClr val="bg1"/>
                </a:solidFill>
              </a:rPr>
              <a:t>/climate-impacts</a:t>
            </a:r>
          </a:p>
        </p:txBody>
      </p:sp>
    </p:spTree>
    <p:extLst>
      <p:ext uri="{BB962C8B-B14F-4D97-AF65-F5344CB8AC3E}">
        <p14:creationId xmlns:p14="http://schemas.microsoft.com/office/powerpoint/2010/main" val="3596117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F49D-D3F3-A14A-BEFA-D9544039A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FFF0F-A6BA-1B41-9D2A-AF3918C00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20922"/>
          </a:xfrm>
        </p:spPr>
        <p:txBody>
          <a:bodyPr/>
          <a:lstStyle/>
          <a:p>
            <a:r>
              <a:rPr lang="en-US" dirty="0"/>
              <a:t>Global climate change</a:t>
            </a:r>
          </a:p>
          <a:p>
            <a:r>
              <a:rPr lang="en-US" dirty="0"/>
              <a:t>Climate change in the Mid-Atlantic Region</a:t>
            </a:r>
          </a:p>
          <a:p>
            <a:r>
              <a:rPr lang="en-US" dirty="0"/>
              <a:t>Future scenarios</a:t>
            </a:r>
          </a:p>
        </p:txBody>
      </p:sp>
    </p:spTree>
    <p:extLst>
      <p:ext uri="{BB962C8B-B14F-4D97-AF65-F5344CB8AC3E}">
        <p14:creationId xmlns:p14="http://schemas.microsoft.com/office/powerpoint/2010/main" val="1287844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343" y="236150"/>
            <a:ext cx="8548577" cy="86074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Expect heavy downpours to continue to increase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55354" y="1817392"/>
            <a:ext cx="5313519" cy="4700367"/>
            <a:chOff x="2042703" y="1955615"/>
            <a:chExt cx="5313519" cy="470036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81" r="507"/>
            <a:stretch/>
          </p:blipFill>
          <p:spPr bwMode="auto">
            <a:xfrm>
              <a:off x="2042703" y="1955615"/>
              <a:ext cx="5313519" cy="470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043279" y="1976002"/>
              <a:ext cx="4157988" cy="6917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57" y="1976280"/>
            <a:ext cx="3743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51422" y="1401959"/>
            <a:ext cx="53014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Calibri"/>
              </a:rPr>
              <a:t>Percent change by 2050s in days &gt; 1”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618" y="6363380"/>
            <a:ext cx="199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Kunkel et al. (2013)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1034" y="453043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79720" y="419594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7788" y="2436421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8353" y="367145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>
                <a:solidFill>
                  <a:prstClr val="white"/>
                </a:solidFill>
                <a:latin typeface="Calibri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406452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2518"/>
            <a:ext cx="8229600" cy="4991786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The world has warmed because of human activity (greenhouse gas emissions)</a:t>
            </a:r>
          </a:p>
          <a:p>
            <a:pPr marL="514350" indent="-514350">
              <a:buAutoNum type="arabicPeriod"/>
            </a:pPr>
            <a:r>
              <a:rPr lang="en-US" dirty="0"/>
              <a:t>The Mid-Atlantic region has followed or exceeded the global warming trend</a:t>
            </a:r>
          </a:p>
          <a:p>
            <a:pPr marL="514350" indent="-514350">
              <a:buAutoNum type="arabicPeriod"/>
            </a:pPr>
            <a:r>
              <a:rPr lang="en-US" dirty="0"/>
              <a:t>Human-induced climate change will continue to occur regardless of emissions scenario; further </a:t>
            </a:r>
            <a:r>
              <a:rPr lang="en-US" dirty="0">
                <a:sym typeface="Wingdings" panose="05000000000000000000" pitchFamily="2" charset="2"/>
              </a:rPr>
              <a:t>adaptation is necessary</a:t>
            </a:r>
          </a:p>
          <a:p>
            <a:pPr marL="514350" indent="-514350">
              <a:buAutoNum type="arabicPeriod"/>
            </a:pPr>
            <a:r>
              <a:rPr lang="en-US" dirty="0"/>
              <a:t>The climate of the mid century and beyond is very sensitive to the emissions scenario; emissions reductions </a:t>
            </a:r>
            <a:r>
              <a:rPr lang="en-US"/>
              <a:t>are imperative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8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DEA6D-6DD2-8643-AABF-7B6956D3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13121"/>
            <a:ext cx="8229600" cy="1143000"/>
          </a:xfrm>
        </p:spPr>
        <p:txBody>
          <a:bodyPr/>
          <a:lstStyle/>
          <a:p>
            <a:r>
              <a:rPr lang="en-US" dirty="0"/>
              <a:t>Global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035145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3858715-F4F7-7048-810B-B9987F61C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60" y="1465121"/>
            <a:ext cx="7678590" cy="47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99C5A-D4A8-DC4F-AC2C-EC2BF61CA701}"/>
              </a:ext>
            </a:extLst>
          </p:cNvPr>
          <p:cNvSpPr txBox="1"/>
          <p:nvPr/>
        </p:nvSpPr>
        <p:spPr>
          <a:xfrm>
            <a:off x="342900" y="228600"/>
            <a:ext cx="7907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2020 was a statistical tie with 2016 as Earth’s warmest year on record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52F36-D339-C045-8182-A7BEBDAE6385}"/>
              </a:ext>
            </a:extLst>
          </p:cNvPr>
          <p:cNvSpPr txBox="1"/>
          <p:nvPr/>
        </p:nvSpPr>
        <p:spPr>
          <a:xfrm rot="16200000">
            <a:off x="-765110" y="3538849"/>
            <a:ext cx="26870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Temperature anomaly 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385F85-4492-0B45-9911-2A166C440C66}"/>
              </a:ext>
            </a:extLst>
          </p:cNvPr>
          <p:cNvSpPr/>
          <p:nvPr/>
        </p:nvSpPr>
        <p:spPr>
          <a:xfrm>
            <a:off x="162279" y="6391295"/>
            <a:ext cx="3380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Credits: NASA GISS/Gavin Schmidt</a:t>
            </a:r>
          </a:p>
        </p:txBody>
      </p:sp>
    </p:spTree>
    <p:extLst>
      <p:ext uri="{BB962C8B-B14F-4D97-AF65-F5344CB8AC3E}">
        <p14:creationId xmlns:p14="http://schemas.microsoft.com/office/powerpoint/2010/main" val="2252872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world map plotted with color blocks depicting percentiles of global average land and ocean temperatures for the full year 2020. Color blocks depict increasing warmth, from dark blue (record-coldest area) to dark red (record-warmest area) and spanning areas in between that were &quot;much cooler than average&quot; through &quot;much warmer than average&quot;.">
            <a:extLst>
              <a:ext uri="{FF2B5EF4-FFF2-40B4-BE49-F238E27FC236}">
                <a16:creationId xmlns:a16="http://schemas.microsoft.com/office/drawing/2014/main" id="{05D6D140-2A18-764C-A58D-C2E80CF8D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/>
          <a:stretch/>
        </p:blipFill>
        <p:spPr bwMode="auto">
          <a:xfrm>
            <a:off x="472265" y="1191985"/>
            <a:ext cx="8199469" cy="542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D7190F-C805-DC4E-87D6-00B73DBFF175}"/>
              </a:ext>
            </a:extLst>
          </p:cNvPr>
          <p:cNvSpPr txBox="1"/>
          <p:nvPr/>
        </p:nvSpPr>
        <p:spPr>
          <a:xfrm>
            <a:off x="342900" y="130626"/>
            <a:ext cx="7907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 2020, most places were much warmer than average and many had record warming</a:t>
            </a:r>
          </a:p>
        </p:txBody>
      </p:sp>
    </p:spTree>
    <p:extLst>
      <p:ext uri="{BB962C8B-B14F-4D97-AF65-F5344CB8AC3E}">
        <p14:creationId xmlns:p14="http://schemas.microsoft.com/office/powerpoint/2010/main" val="42532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40B756-B06F-5E49-9E9E-41F31D7B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3" y="228256"/>
            <a:ext cx="8375374" cy="560249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Sea level is accelerating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C9483F-CC78-1F42-B5B5-B0442FD37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" y="820189"/>
            <a:ext cx="8339328" cy="5734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2EEDD1-D2B7-E942-BC43-1CF4D78081A7}"/>
              </a:ext>
            </a:extLst>
          </p:cNvPr>
          <p:cNvSpPr txBox="1"/>
          <p:nvPr/>
        </p:nvSpPr>
        <p:spPr>
          <a:xfrm>
            <a:off x="4480560" y="6108192"/>
            <a:ext cx="75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4AE943-1967-DE41-9283-8274858B8DC2}"/>
              </a:ext>
            </a:extLst>
          </p:cNvPr>
          <p:cNvSpPr/>
          <p:nvPr/>
        </p:nvSpPr>
        <p:spPr>
          <a:xfrm>
            <a:off x="137531" y="6488668"/>
            <a:ext cx="3455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Columbia University Earth Institute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7C5BA-D882-0643-81FD-B57CDD28BD91}"/>
              </a:ext>
            </a:extLst>
          </p:cNvPr>
          <p:cNvSpPr txBox="1"/>
          <p:nvPr/>
        </p:nvSpPr>
        <p:spPr>
          <a:xfrm>
            <a:off x="1859462" y="1350091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 inches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D19289A-C481-564E-A5AA-5A143143E916}"/>
              </a:ext>
            </a:extLst>
          </p:cNvPr>
          <p:cNvCxnSpPr/>
          <p:nvPr/>
        </p:nvCxnSpPr>
        <p:spPr>
          <a:xfrm flipH="1">
            <a:off x="1473200" y="1587157"/>
            <a:ext cx="3894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688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50FA8-B1C3-6A49-958A-B847CD01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77102"/>
            <a:ext cx="8229600" cy="91408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We cannot explain observed warming with natural drivers 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703A1-E824-8A48-82DE-ADB7312A6712}"/>
              </a:ext>
            </a:extLst>
          </p:cNvPr>
          <p:cNvSpPr/>
          <p:nvPr/>
        </p:nvSpPr>
        <p:spPr>
          <a:xfrm>
            <a:off x="6524234" y="4436527"/>
            <a:ext cx="2021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1951–1980 average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BAEE9A-9EEB-5F40-9CE0-1EB7A85D4BB6}"/>
              </a:ext>
            </a:extLst>
          </p:cNvPr>
          <p:cNvCxnSpPr>
            <a:cxnSpLocks/>
          </p:cNvCxnSpPr>
          <p:nvPr/>
        </p:nvCxnSpPr>
        <p:spPr>
          <a:xfrm flipV="1">
            <a:off x="7525473" y="4076218"/>
            <a:ext cx="1" cy="358815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6F9861C-2C0F-0A43-BFA8-DAD244966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59" y="1347353"/>
            <a:ext cx="8028386" cy="4737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BEB192-0C1A-2046-B591-450F127E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25" y="1330035"/>
            <a:ext cx="635647" cy="4767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EA1646-E965-B649-A3F7-736E53C5CA54}"/>
              </a:ext>
            </a:extLst>
          </p:cNvPr>
          <p:cNvSpPr txBox="1"/>
          <p:nvPr/>
        </p:nvSpPr>
        <p:spPr>
          <a:xfrm>
            <a:off x="146304" y="6327648"/>
            <a:ext cx="558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Hayhoe</a:t>
            </a:r>
            <a:r>
              <a:rPr lang="en-US" dirty="0"/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2067166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50FA8-B1C3-6A49-958A-B847CD01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177102"/>
            <a:ext cx="8229600" cy="91408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… but we can with human drivers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F703A1-E824-8A48-82DE-ADB7312A6712}"/>
              </a:ext>
            </a:extLst>
          </p:cNvPr>
          <p:cNvSpPr/>
          <p:nvPr/>
        </p:nvSpPr>
        <p:spPr>
          <a:xfrm>
            <a:off x="6524234" y="4436527"/>
            <a:ext cx="2021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1951–1980 average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BAEE9A-9EEB-5F40-9CE0-1EB7A85D4BB6}"/>
              </a:ext>
            </a:extLst>
          </p:cNvPr>
          <p:cNvCxnSpPr>
            <a:cxnSpLocks/>
          </p:cNvCxnSpPr>
          <p:nvPr/>
        </p:nvCxnSpPr>
        <p:spPr>
          <a:xfrm flipV="1">
            <a:off x="7525473" y="4076218"/>
            <a:ext cx="1" cy="358815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A70494E-FC12-A342-A6D2-82B638917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48" y="1330331"/>
            <a:ext cx="7844194" cy="4771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0FE25-3A8B-7047-ADBB-147182FBF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25" y="1330035"/>
            <a:ext cx="635647" cy="4767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CEF694-2A87-8043-99F4-B7509B213672}"/>
              </a:ext>
            </a:extLst>
          </p:cNvPr>
          <p:cNvSpPr txBox="1"/>
          <p:nvPr/>
        </p:nvSpPr>
        <p:spPr>
          <a:xfrm>
            <a:off x="146304" y="6327648"/>
            <a:ext cx="558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Fourth National Climate Assessment, </a:t>
            </a:r>
            <a:r>
              <a:rPr lang="en-US" dirty="0" err="1"/>
              <a:t>Hayhoe</a:t>
            </a:r>
            <a:r>
              <a:rPr lang="en-US" dirty="0"/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1855624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128728-7DD4-EE47-8F0D-6FAA74528D9C}"/>
              </a:ext>
            </a:extLst>
          </p:cNvPr>
          <p:cNvSpPr txBox="1">
            <a:spLocks/>
          </p:cNvSpPr>
          <p:nvPr/>
        </p:nvSpPr>
        <p:spPr>
          <a:xfrm>
            <a:off x="457200" y="28131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Climate change in the Mid-Atlantic Region</a:t>
            </a:r>
          </a:p>
        </p:txBody>
      </p:sp>
    </p:spTree>
    <p:extLst>
      <p:ext uri="{BB962C8B-B14F-4D97-AF65-F5344CB8AC3E}">
        <p14:creationId xmlns:p14="http://schemas.microsoft.com/office/powerpoint/2010/main" val="3821184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5340</TotalTime>
  <Words>1424</Words>
  <Application>Microsoft Macintosh PowerPoint</Application>
  <PresentationFormat>On-screen Show (4:3)</PresentationFormat>
  <Paragraphs>115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Times New Roman</vt:lpstr>
      <vt:lpstr>Office Theme</vt:lpstr>
      <vt:lpstr>PowerPoint Presentation</vt:lpstr>
      <vt:lpstr>Outline</vt:lpstr>
      <vt:lpstr>Global climate change</vt:lpstr>
      <vt:lpstr>PowerPoint Presentation</vt:lpstr>
      <vt:lpstr>PowerPoint Presentation</vt:lpstr>
      <vt:lpstr>Sea level is accelerating</vt:lpstr>
      <vt:lpstr>We cannot explain observed warming with natural drivers …</vt:lpstr>
      <vt:lpstr>… but we can with human drivers</vt:lpstr>
      <vt:lpstr>PowerPoint Presentation</vt:lpstr>
      <vt:lpstr>PowerPoint Presentation</vt:lpstr>
      <vt:lpstr>The ratio of snow to total precipitation is mostly decreasing in the Northeast US</vt:lpstr>
      <vt:lpstr>Heavy precipitation is increasing</vt:lpstr>
      <vt:lpstr>PowerPoint Presentation</vt:lpstr>
      <vt:lpstr>PowerPoint Presentation</vt:lpstr>
      <vt:lpstr>PowerPoint Presentation</vt:lpstr>
      <vt:lpstr>Future climate scenarios</vt:lpstr>
      <vt:lpstr>Three possible emissions futures …</vt:lpstr>
      <vt:lpstr>… lead to very different climate futures</vt:lpstr>
      <vt:lpstr>PowerPoint Presentation</vt:lpstr>
      <vt:lpstr>Expect heavy downpours to continue to increase</vt:lpstr>
      <vt:lpstr>Take-home messages</vt:lpstr>
    </vt:vector>
  </TitlesOfParts>
  <Company>PSU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 on climate change</dc:title>
  <dc:creator>Raymond Najjar</dc:creator>
  <cp:lastModifiedBy>Najjar Jr., Raymond Gabriel</cp:lastModifiedBy>
  <cp:revision>316</cp:revision>
  <cp:lastPrinted>2019-05-09T17:39:11Z</cp:lastPrinted>
  <dcterms:created xsi:type="dcterms:W3CDTF">2016-01-24T21:29:31Z</dcterms:created>
  <dcterms:modified xsi:type="dcterms:W3CDTF">2021-01-15T13:48:04Z</dcterms:modified>
</cp:coreProperties>
</file>